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Codec Pro Bold" charset="1" panose="00000600000000000000"/>
      <p:regular r:id="rId15"/>
    </p:embeddedFont>
    <p:embeddedFont>
      <p:font typeface="Codec Pro" charset="1" panose="00000500000000000000"/>
      <p:regular r:id="rId16"/>
    </p:embeddedFont>
    <p:embeddedFont>
      <p:font typeface="League Spartan" charset="1" panose="00000800000000000000"/>
      <p:regular r:id="rId17"/>
    </p:embeddedFont>
    <p:embeddedFont>
      <p:font typeface="Canva Sans Bold" charset="1" panose="020B0803030501040103"/>
      <p:regular r:id="rId18"/>
    </p:embeddedFont>
    <p:embeddedFont>
      <p:font typeface="Canva Sans" charset="1" panose="020B0503030501040103"/>
      <p:regular r:id="rId19"/>
    </p:embeddedFont>
    <p:embeddedFont>
      <p:font typeface="Poppin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TextBox 4" id="4"/>
          <p:cNvSpPr txBox="true"/>
          <p:nvPr/>
        </p:nvSpPr>
        <p:spPr>
          <a:xfrm rot="0">
            <a:off x="1396669" y="3119280"/>
            <a:ext cx="15494662" cy="417226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Object detection using YOLO and Pretrained Model</a:t>
            </a:r>
          </a:p>
        </p:txBody>
      </p:sp>
      <p:grpSp>
        <p:nvGrpSpPr>
          <p:cNvPr name="Group 5" id="5"/>
          <p:cNvGrpSpPr/>
          <p:nvPr/>
        </p:nvGrpSpPr>
        <p:grpSpPr>
          <a:xfrm rot="0">
            <a:off x="0" y="9556094"/>
            <a:ext cx="18288000" cy="802823"/>
            <a:chOff x="0" y="0"/>
            <a:chExt cx="4816593" cy="211443"/>
          </a:xfrm>
        </p:grpSpPr>
        <p:sp>
          <p:nvSpPr>
            <p:cNvPr name="Freeform 6" id="6"/>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7" id="7"/>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graphicFrame>
        <p:nvGraphicFramePr>
          <p:cNvPr name="Table 4" id="4"/>
          <p:cNvGraphicFramePr>
            <a:graphicFrameLocks noGrp="true"/>
          </p:cNvGraphicFramePr>
          <p:nvPr/>
        </p:nvGraphicFramePr>
        <p:xfrm>
          <a:off x="2851252" y="2876545"/>
          <a:ext cx="12585497" cy="3029996"/>
        </p:xfrm>
        <a:graphic>
          <a:graphicData uri="http://schemas.openxmlformats.org/drawingml/2006/table">
            <a:tbl>
              <a:tblPr/>
              <a:tblGrid>
                <a:gridCol w="6333318"/>
                <a:gridCol w="2433066"/>
                <a:gridCol w="3819113"/>
              </a:tblGrid>
              <a:tr h="954983">
                <a:tc>
                  <a:txBody>
                    <a:bodyPr anchor="t" rtlCol="false"/>
                    <a:lstStyle/>
                    <a:p>
                      <a:pPr algn="ctr">
                        <a:lnSpc>
                          <a:spcPts val="3359"/>
                        </a:lnSpc>
                        <a:defRPr/>
                      </a:pPr>
                      <a:r>
                        <a:rPr lang="en-US" sz="2399" b="true">
                          <a:solidFill>
                            <a:srgbClr val="000000"/>
                          </a:solidFill>
                          <a:latin typeface="League Spartan"/>
                          <a:ea typeface="League Spartan"/>
                          <a:cs typeface="League Spartan"/>
                          <a:sym typeface="League Spartan"/>
                        </a:rPr>
                        <a:t>Name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ctr">
                        <a:lnSpc>
                          <a:spcPts val="3359"/>
                        </a:lnSpc>
                        <a:defRPr/>
                      </a:pPr>
                      <a:r>
                        <a:rPr lang="en-US" sz="2399" b="true">
                          <a:solidFill>
                            <a:srgbClr val="000000"/>
                          </a:solidFill>
                          <a:latin typeface="League Spartan"/>
                          <a:ea typeface="League Spartan"/>
                          <a:cs typeface="League Spartan"/>
                          <a:sym typeface="League Spartan"/>
                        </a:rPr>
                        <a:t>Roll number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c>
                  <a:txBody>
                    <a:bodyPr anchor="t" rtlCol="false"/>
                    <a:lstStyle/>
                    <a:p>
                      <a:pPr algn="ctr">
                        <a:lnSpc>
                          <a:spcPts val="3359"/>
                        </a:lnSpc>
                        <a:defRPr/>
                      </a:pPr>
                      <a:r>
                        <a:rPr lang="en-US" sz="2399" b="true">
                          <a:solidFill>
                            <a:srgbClr val="000000"/>
                          </a:solidFill>
                          <a:latin typeface="League Spartan"/>
                          <a:ea typeface="League Spartan"/>
                          <a:cs typeface="League Spartan"/>
                          <a:sym typeface="League Spartan"/>
                        </a:rPr>
                        <a:t>PRN number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solidFill>
                      <a:srgbClr val="E6E6E6"/>
                    </a:solidFill>
                  </a:tcPr>
                </a:tc>
              </a:tr>
              <a:tr h="1071798">
                <a:tc>
                  <a:txBody>
                    <a:bodyPr anchor="t" rtlCol="false"/>
                    <a:lstStyle/>
                    <a:p>
                      <a:pPr algn="ctr">
                        <a:lnSpc>
                          <a:spcPts val="3639"/>
                        </a:lnSpc>
                        <a:defRPr/>
                      </a:pPr>
                      <a:r>
                        <a:rPr lang="en-US" sz="2599">
                          <a:solidFill>
                            <a:srgbClr val="FFFFFF"/>
                          </a:solidFill>
                          <a:latin typeface="League Spartan"/>
                          <a:ea typeface="League Spartan"/>
                          <a:cs typeface="League Spartan"/>
                          <a:sym typeface="League Spartan"/>
                        </a:rPr>
                        <a:t>Varad Sabane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League Spartan"/>
                          <a:ea typeface="League Spartan"/>
                          <a:cs typeface="League Spartan"/>
                          <a:sym typeface="League Spartan"/>
                        </a:rPr>
                        <a:t>381057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League Spartan"/>
                          <a:ea typeface="League Spartan"/>
                          <a:cs typeface="League Spartan"/>
                          <a:sym typeface="League Spartan"/>
                        </a:rPr>
                        <a:t>22210518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03215">
                <a:tc>
                  <a:txBody>
                    <a:bodyPr anchor="t" rtlCol="false"/>
                    <a:lstStyle/>
                    <a:p>
                      <a:pPr algn="ctr">
                        <a:lnSpc>
                          <a:spcPts val="3639"/>
                        </a:lnSpc>
                        <a:defRPr/>
                      </a:pPr>
                      <a:r>
                        <a:rPr lang="en-US" sz="2599">
                          <a:solidFill>
                            <a:srgbClr val="FFFFFF"/>
                          </a:solidFill>
                          <a:latin typeface="League Spartan"/>
                          <a:ea typeface="League Spartan"/>
                          <a:cs typeface="League Spartan"/>
                          <a:sym typeface="League Spartan"/>
                        </a:rPr>
                        <a:t>Pranav Sathe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League Spartan"/>
                          <a:ea typeface="League Spartan"/>
                          <a:cs typeface="League Spartan"/>
                          <a:sym typeface="League Spartan"/>
                        </a:rPr>
                        <a:t>381058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499"/>
                        </a:lnSpc>
                        <a:defRPr/>
                      </a:pPr>
                      <a:r>
                        <a:rPr lang="en-US" sz="2499">
                          <a:solidFill>
                            <a:srgbClr val="FFFFFF"/>
                          </a:solidFill>
                          <a:latin typeface="League Spartan"/>
                          <a:ea typeface="League Spartan"/>
                          <a:cs typeface="League Spartan"/>
                          <a:sym typeface="League Spartan"/>
                        </a:rPr>
                        <a:t>22210551</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5" id="5"/>
          <p:cNvSpPr txBox="true"/>
          <p:nvPr/>
        </p:nvSpPr>
        <p:spPr>
          <a:xfrm rot="0">
            <a:off x="5328583" y="658798"/>
            <a:ext cx="7630835" cy="1368417"/>
          </a:xfrm>
          <a:prstGeom prst="rect">
            <a:avLst/>
          </a:prstGeom>
        </p:spPr>
        <p:txBody>
          <a:bodyPr anchor="t" rtlCol="false" tIns="0" lIns="0" bIns="0" rIns="0">
            <a:spAutoFit/>
          </a:bodyPr>
          <a:lstStyle/>
          <a:p>
            <a:pPr algn="ctr">
              <a:lnSpc>
                <a:spcPts val="11200"/>
              </a:lnSpc>
            </a:pPr>
            <a:r>
              <a:rPr lang="en-US" sz="8000" b="true">
                <a:solidFill>
                  <a:srgbClr val="FFFFFF"/>
                </a:solidFill>
                <a:latin typeface="Canva Sans Bold"/>
                <a:ea typeface="Canva Sans Bold"/>
                <a:cs typeface="Canva Sans Bold"/>
                <a:sym typeface="Canva Sans Bold"/>
              </a:rPr>
              <a:t>Team members</a:t>
            </a:r>
          </a:p>
        </p:txBody>
      </p:sp>
      <p:grpSp>
        <p:nvGrpSpPr>
          <p:cNvPr name="Group 6" id="6"/>
          <p:cNvGrpSpPr/>
          <p:nvPr/>
        </p:nvGrpSpPr>
        <p:grpSpPr>
          <a:xfrm rot="0">
            <a:off x="0" y="9556094"/>
            <a:ext cx="18288000" cy="802823"/>
            <a:chOff x="0" y="0"/>
            <a:chExt cx="4816593" cy="211443"/>
          </a:xfrm>
        </p:grpSpPr>
        <p:sp>
          <p:nvSpPr>
            <p:cNvPr name="Freeform 7" id="7"/>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8" id="8"/>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
        <p:nvSpPr>
          <p:cNvPr name="TextBox 9" id="9"/>
          <p:cNvSpPr txBox="true"/>
          <p:nvPr/>
        </p:nvSpPr>
        <p:spPr>
          <a:xfrm rot="0">
            <a:off x="6227326" y="6497559"/>
            <a:ext cx="5833348" cy="1455419"/>
          </a:xfrm>
          <a:prstGeom prst="rect">
            <a:avLst/>
          </a:prstGeom>
        </p:spPr>
        <p:txBody>
          <a:bodyPr anchor="t" rtlCol="false" tIns="0" lIns="0" bIns="0" rIns="0">
            <a:spAutoFit/>
          </a:bodyPr>
          <a:lstStyle/>
          <a:p>
            <a:pPr algn="ctr">
              <a:lnSpc>
                <a:spcPts val="5880"/>
              </a:lnSpc>
            </a:pPr>
            <a:r>
              <a:rPr lang="en-US" sz="4200" b="true">
                <a:solidFill>
                  <a:srgbClr val="FFFFFF"/>
                </a:solidFill>
                <a:latin typeface="Canva Sans Bold"/>
                <a:ea typeface="Canva Sans Bold"/>
                <a:cs typeface="Canva Sans Bold"/>
                <a:sym typeface="Canva Sans Bold"/>
              </a:rPr>
              <a:t>Guided By:</a:t>
            </a:r>
          </a:p>
          <a:p>
            <a:pPr algn="ctr">
              <a:lnSpc>
                <a:spcPts val="5880"/>
              </a:lnSpc>
            </a:pPr>
            <a:r>
              <a:rPr lang="en-US" sz="4200" b="true">
                <a:solidFill>
                  <a:srgbClr val="FFFFFF"/>
                </a:solidFill>
                <a:latin typeface="Canva Sans Bold"/>
                <a:ea typeface="Canva Sans Bold"/>
                <a:cs typeface="Canva Sans Bold"/>
                <a:sym typeface="Canva Sans Bold"/>
              </a:rPr>
              <a:t>Dr. Anuradha Yenkikar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TextBox 5" id="5"/>
          <p:cNvSpPr txBox="true"/>
          <p:nvPr/>
        </p:nvSpPr>
        <p:spPr>
          <a:xfrm rot="0">
            <a:off x="8201202" y="389731"/>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About YOLO</a:t>
            </a:r>
          </a:p>
        </p:txBody>
      </p:sp>
      <p:grpSp>
        <p:nvGrpSpPr>
          <p:cNvPr name="Group 6" id="6"/>
          <p:cNvGrpSpPr/>
          <p:nvPr/>
        </p:nvGrpSpPr>
        <p:grpSpPr>
          <a:xfrm rot="0">
            <a:off x="0" y="9556094"/>
            <a:ext cx="18288000" cy="802823"/>
            <a:chOff x="0" y="0"/>
            <a:chExt cx="4816593" cy="211443"/>
          </a:xfrm>
        </p:grpSpPr>
        <p:sp>
          <p:nvSpPr>
            <p:cNvPr name="Freeform 7" id="7"/>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8" id="8"/>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
        <p:nvSpPr>
          <p:cNvPr name="TextBox 9" id="9"/>
          <p:cNvSpPr txBox="true"/>
          <p:nvPr/>
        </p:nvSpPr>
        <p:spPr>
          <a:xfrm rot="0">
            <a:off x="7829798" y="2180704"/>
            <a:ext cx="9603397" cy="83813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YOLO (You Only Look Once) is a real-time object detection algorithm developed by Joseph Redmon and Ali Farhadi in 2015.</a:t>
            </a:r>
          </a:p>
          <a:p>
            <a:pPr algn="l">
              <a:lnSpc>
                <a:spcPts val="4759"/>
              </a:lnSpc>
            </a:pPr>
            <a:r>
              <a:rPr lang="en-US" sz="3399">
                <a:solidFill>
                  <a:srgbClr val="FFFFFF"/>
                </a:solidFill>
                <a:latin typeface="Canva Sans"/>
                <a:ea typeface="Canva Sans"/>
                <a:cs typeface="Canva Sans"/>
                <a:sym typeface="Canva Sans"/>
              </a:rPr>
              <a:t> </a:t>
            </a: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It is a single-stage object detector that uses a convolutional neural network (CNN) to predict the bounding boxes and class probabilities of objects in input images.</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YOLO has a simple architecture and requires minimal training data, making it easy to implement and adapt to new tasks.</a:t>
            </a:r>
          </a:p>
          <a:p>
            <a:pPr algn="l">
              <a:lnSpc>
                <a:spcPts val="4759"/>
              </a:lnSpc>
            </a:pPr>
          </a:p>
          <a:p>
            <a:pPr algn="l">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9556094"/>
            <a:ext cx="18288000" cy="802823"/>
            <a:chOff x="0" y="0"/>
            <a:chExt cx="4816593" cy="211443"/>
          </a:xfrm>
        </p:grpSpPr>
        <p:sp>
          <p:nvSpPr>
            <p:cNvPr name="Freeform 4" id="4"/>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5" id="5"/>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
        <p:nvSpPr>
          <p:cNvPr name="Freeform 6" id="6"/>
          <p:cNvSpPr/>
          <p:nvPr/>
        </p:nvSpPr>
        <p:spPr>
          <a:xfrm flipH="false" flipV="false" rot="0">
            <a:off x="511749" y="1407055"/>
            <a:ext cx="9803693" cy="7472891"/>
          </a:xfrm>
          <a:custGeom>
            <a:avLst/>
            <a:gdLst/>
            <a:ahLst/>
            <a:cxnLst/>
            <a:rect r="r" b="b" t="t" l="l"/>
            <a:pathLst>
              <a:path h="7472891" w="9803693">
                <a:moveTo>
                  <a:pt x="0" y="0"/>
                </a:moveTo>
                <a:lnTo>
                  <a:pt x="9803693" y="0"/>
                </a:lnTo>
                <a:lnTo>
                  <a:pt x="9803693" y="7472890"/>
                </a:lnTo>
                <a:lnTo>
                  <a:pt x="0" y="7472890"/>
                </a:lnTo>
                <a:lnTo>
                  <a:pt x="0" y="0"/>
                </a:lnTo>
                <a:close/>
              </a:path>
            </a:pathLst>
          </a:custGeom>
          <a:blipFill>
            <a:blip r:embed="rId3"/>
            <a:stretch>
              <a:fillRect l="-3371" t="-3972" r="0" b="-4038"/>
            </a:stretch>
          </a:blipFill>
        </p:spPr>
      </p:sp>
      <p:sp>
        <p:nvSpPr>
          <p:cNvPr name="TextBox 7" id="7"/>
          <p:cNvSpPr txBox="true"/>
          <p:nvPr/>
        </p:nvSpPr>
        <p:spPr>
          <a:xfrm rot="0">
            <a:off x="10505527" y="1174729"/>
            <a:ext cx="7110866" cy="8225140"/>
          </a:xfrm>
          <a:prstGeom prst="rect">
            <a:avLst/>
          </a:prstGeom>
        </p:spPr>
        <p:txBody>
          <a:bodyPr anchor="t" rtlCol="false" tIns="0" lIns="0" bIns="0" rIns="0">
            <a:spAutoFit/>
          </a:bodyPr>
          <a:lstStyle/>
          <a:p>
            <a:pPr algn="l" marL="720267" indent="-360134" lvl="1">
              <a:lnSpc>
                <a:spcPts val="4670"/>
              </a:lnSpc>
              <a:buFont typeface="Arial"/>
              <a:buChar char="•"/>
            </a:pPr>
            <a:r>
              <a:rPr lang="en-US" sz="3336">
                <a:solidFill>
                  <a:srgbClr val="FFFFFF"/>
                </a:solidFill>
                <a:latin typeface="Canva Sans"/>
                <a:ea typeface="Canva Sans"/>
                <a:cs typeface="Canva Sans"/>
                <a:sym typeface="Canva Sans"/>
              </a:rPr>
              <a:t>On the left side, we can see timeline of YOLO versions that means we can see that these algorithms are constantly evolving overcoming challenges of prior ones.</a:t>
            </a:r>
          </a:p>
          <a:p>
            <a:pPr algn="l" marL="720267" indent="-360134" lvl="1">
              <a:lnSpc>
                <a:spcPts val="4670"/>
              </a:lnSpc>
              <a:buFont typeface="Arial"/>
              <a:buChar char="•"/>
            </a:pPr>
            <a:r>
              <a:rPr lang="en-US" sz="3336">
                <a:solidFill>
                  <a:srgbClr val="FFFFFF"/>
                </a:solidFill>
                <a:latin typeface="Canva Sans"/>
                <a:ea typeface="Canva Sans"/>
                <a:cs typeface="Canva Sans"/>
                <a:sym typeface="Canva Sans"/>
              </a:rPr>
              <a:t>As of now, latest model is YOLOv9 which has not been fully released whereas YOLOv8 has been released as well as much upgradations in YOLOv8 have been done making it best algorithm as of now.</a:t>
            </a:r>
          </a:p>
          <a:p>
            <a:pPr algn="l">
              <a:lnSpc>
                <a:spcPts val="4670"/>
              </a:lnSpc>
            </a:pPr>
          </a:p>
        </p:txBody>
      </p:sp>
      <p:sp>
        <p:nvSpPr>
          <p:cNvPr name="TextBox 8" id="8"/>
          <p:cNvSpPr txBox="true"/>
          <p:nvPr/>
        </p:nvSpPr>
        <p:spPr>
          <a:xfrm rot="0">
            <a:off x="6814483" y="249262"/>
            <a:ext cx="4659035" cy="927100"/>
          </a:xfrm>
          <a:prstGeom prst="rect">
            <a:avLst/>
          </a:prstGeom>
        </p:spPr>
        <p:txBody>
          <a:bodyPr anchor="t" rtlCol="false" tIns="0" lIns="0" bIns="0" rIns="0">
            <a:spAutoFit/>
          </a:bodyPr>
          <a:lstStyle/>
          <a:p>
            <a:pPr algn="ctr">
              <a:lnSpc>
                <a:spcPts val="7699"/>
              </a:lnSpc>
            </a:pPr>
            <a:r>
              <a:rPr lang="en-US" sz="5499" b="true">
                <a:solidFill>
                  <a:srgbClr val="FFFFFF"/>
                </a:solidFill>
                <a:latin typeface="Canva Sans Bold"/>
                <a:ea typeface="Canva Sans Bold"/>
                <a:cs typeface="Canva Sans Bold"/>
                <a:sym typeface="Canva Sans Bold"/>
              </a:rPr>
              <a:t>Why YOLO???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327772" y="557590"/>
            <a:ext cx="1363245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Working of YOLOv8</a:t>
            </a:r>
          </a:p>
        </p:txBody>
      </p:sp>
      <p:grpSp>
        <p:nvGrpSpPr>
          <p:cNvPr name="Group 4" id="4"/>
          <p:cNvGrpSpPr/>
          <p:nvPr/>
        </p:nvGrpSpPr>
        <p:grpSpPr>
          <a:xfrm rot="0">
            <a:off x="723057" y="3582919"/>
            <a:ext cx="5175978" cy="3587887"/>
            <a:chOff x="0" y="0"/>
            <a:chExt cx="6901304" cy="4783850"/>
          </a:xfrm>
        </p:grpSpPr>
        <p:sp>
          <p:nvSpPr>
            <p:cNvPr name="TextBox 5" id="5"/>
            <p:cNvSpPr txBox="true"/>
            <p:nvPr/>
          </p:nvSpPr>
          <p:spPr>
            <a:xfrm rot="0">
              <a:off x="1256346" y="-104775"/>
              <a:ext cx="4388612" cy="811110"/>
            </a:xfrm>
            <a:prstGeom prst="rect">
              <a:avLst/>
            </a:prstGeom>
          </p:spPr>
          <p:txBody>
            <a:bodyPr anchor="t" rtlCol="false" tIns="0" lIns="0" bIns="0" rIns="0">
              <a:spAutoFit/>
            </a:bodyPr>
            <a:lstStyle/>
            <a:p>
              <a:pPr algn="ctr">
                <a:lnSpc>
                  <a:spcPts val="4926"/>
                </a:lnSpc>
                <a:spcBef>
                  <a:spcPct val="0"/>
                </a:spcBef>
              </a:pPr>
              <a:r>
                <a:rPr lang="en-US" sz="3518">
                  <a:solidFill>
                    <a:srgbClr val="FA85E2"/>
                  </a:solidFill>
                  <a:latin typeface="Poppins"/>
                  <a:ea typeface="Poppins"/>
                  <a:cs typeface="Poppins"/>
                  <a:sym typeface="Poppins"/>
                </a:rPr>
                <a:t>GRID DIVISION</a:t>
              </a:r>
            </a:p>
          </p:txBody>
        </p:sp>
        <p:sp>
          <p:nvSpPr>
            <p:cNvPr name="TextBox 6" id="6"/>
            <p:cNvSpPr txBox="true"/>
            <p:nvPr/>
          </p:nvSpPr>
          <p:spPr>
            <a:xfrm rot="0">
              <a:off x="0" y="1072380"/>
              <a:ext cx="6901304" cy="3711470"/>
            </a:xfrm>
            <a:prstGeom prst="rect">
              <a:avLst/>
            </a:prstGeom>
          </p:spPr>
          <p:txBody>
            <a:bodyPr anchor="t" rtlCol="false" tIns="0" lIns="0" bIns="0" rIns="0">
              <a:spAutoFit/>
            </a:bodyPr>
            <a:lstStyle/>
            <a:p>
              <a:pPr algn="ctr">
                <a:lnSpc>
                  <a:spcPts val="3679"/>
                </a:lnSpc>
                <a:spcBef>
                  <a:spcPct val="0"/>
                </a:spcBef>
              </a:pPr>
              <a:r>
                <a:rPr lang="en-US" sz="2628">
                  <a:solidFill>
                    <a:srgbClr val="FFFFFF"/>
                  </a:solidFill>
                  <a:latin typeface="Poppins"/>
                  <a:ea typeface="Poppins"/>
                  <a:cs typeface="Poppins"/>
                  <a:sym typeface="Poppins"/>
                </a:rPr>
                <a:t>YOLOv8 divides the input image into a grid (let's say 7x7). Each grid cell will be responsible for detecting objects whose center falls inside that cell.</a:t>
              </a:r>
            </a:p>
          </p:txBody>
        </p:sp>
      </p:grpSp>
      <p:grpSp>
        <p:nvGrpSpPr>
          <p:cNvPr name="Group 7" id="7"/>
          <p:cNvGrpSpPr/>
          <p:nvPr/>
        </p:nvGrpSpPr>
        <p:grpSpPr>
          <a:xfrm rot="0">
            <a:off x="7257342" y="3582919"/>
            <a:ext cx="5007228" cy="3197362"/>
            <a:chOff x="0" y="0"/>
            <a:chExt cx="6676304" cy="4263150"/>
          </a:xfrm>
        </p:grpSpPr>
        <p:sp>
          <p:nvSpPr>
            <p:cNvPr name="TextBox 8" id="8"/>
            <p:cNvSpPr txBox="true"/>
            <p:nvPr/>
          </p:nvSpPr>
          <p:spPr>
            <a:xfrm rot="0">
              <a:off x="950965" y="-104775"/>
              <a:ext cx="4495809" cy="1636610"/>
            </a:xfrm>
            <a:prstGeom prst="rect">
              <a:avLst/>
            </a:prstGeom>
          </p:spPr>
          <p:txBody>
            <a:bodyPr anchor="t" rtlCol="false" tIns="0" lIns="0" bIns="0" rIns="0">
              <a:spAutoFit/>
            </a:bodyPr>
            <a:lstStyle/>
            <a:p>
              <a:pPr algn="ctr">
                <a:lnSpc>
                  <a:spcPts val="4926"/>
                </a:lnSpc>
                <a:spcBef>
                  <a:spcPct val="0"/>
                </a:spcBef>
              </a:pPr>
              <a:r>
                <a:rPr lang="en-US" sz="3518">
                  <a:solidFill>
                    <a:srgbClr val="FA85E2"/>
                  </a:solidFill>
                  <a:latin typeface="Poppins"/>
                  <a:ea typeface="Poppins"/>
                  <a:cs typeface="Poppins"/>
                  <a:sym typeface="Poppins"/>
                </a:rPr>
                <a:t>Bounding box prediction</a:t>
              </a:r>
            </a:p>
          </p:txBody>
        </p:sp>
        <p:sp>
          <p:nvSpPr>
            <p:cNvPr name="TextBox 9" id="9"/>
            <p:cNvSpPr txBox="true"/>
            <p:nvPr/>
          </p:nvSpPr>
          <p:spPr>
            <a:xfrm rot="0">
              <a:off x="0" y="1796280"/>
              <a:ext cx="6676304" cy="2466870"/>
            </a:xfrm>
            <a:prstGeom prst="rect">
              <a:avLst/>
            </a:prstGeom>
          </p:spPr>
          <p:txBody>
            <a:bodyPr anchor="t" rtlCol="false" tIns="0" lIns="0" bIns="0" rIns="0">
              <a:spAutoFit/>
            </a:bodyPr>
            <a:lstStyle/>
            <a:p>
              <a:pPr algn="ctr">
                <a:lnSpc>
                  <a:spcPts val="3679"/>
                </a:lnSpc>
                <a:spcBef>
                  <a:spcPct val="0"/>
                </a:spcBef>
              </a:pPr>
              <a:r>
                <a:rPr lang="en-US" sz="2628">
                  <a:solidFill>
                    <a:srgbClr val="FFFFFF"/>
                  </a:solidFill>
                  <a:latin typeface="Poppins"/>
                  <a:ea typeface="Poppins"/>
                  <a:cs typeface="Poppins"/>
                  <a:sym typeface="Poppins"/>
                </a:rPr>
                <a:t>Each grid cell predicts bounding boxes (rectangular areas) that could contain objects.</a:t>
              </a:r>
            </a:p>
          </p:txBody>
        </p:sp>
      </p:grpSp>
      <p:grpSp>
        <p:nvGrpSpPr>
          <p:cNvPr name="Group 10" id="10"/>
          <p:cNvGrpSpPr/>
          <p:nvPr/>
        </p:nvGrpSpPr>
        <p:grpSpPr>
          <a:xfrm rot="0">
            <a:off x="13622876" y="3582919"/>
            <a:ext cx="4468241" cy="4845018"/>
            <a:chOff x="0" y="0"/>
            <a:chExt cx="5957654" cy="6460023"/>
          </a:xfrm>
        </p:grpSpPr>
        <p:sp>
          <p:nvSpPr>
            <p:cNvPr name="TextBox 11" id="11"/>
            <p:cNvSpPr txBox="true"/>
            <p:nvPr/>
          </p:nvSpPr>
          <p:spPr>
            <a:xfrm rot="0">
              <a:off x="1010896" y="28575"/>
              <a:ext cx="3948097" cy="1272515"/>
            </a:xfrm>
            <a:prstGeom prst="rect">
              <a:avLst/>
            </a:prstGeom>
          </p:spPr>
          <p:txBody>
            <a:bodyPr anchor="t" rtlCol="false" tIns="0" lIns="0" bIns="0" rIns="0">
              <a:spAutoFit/>
            </a:bodyPr>
            <a:lstStyle/>
            <a:p>
              <a:pPr algn="ctr">
                <a:lnSpc>
                  <a:spcPts val="3590"/>
                </a:lnSpc>
              </a:pPr>
              <a:r>
                <a:rPr lang="en-US" sz="3520">
                  <a:solidFill>
                    <a:srgbClr val="FA85E2"/>
                  </a:solidFill>
                  <a:latin typeface="Poppins"/>
                  <a:ea typeface="Poppins"/>
                  <a:cs typeface="Poppins"/>
                  <a:sym typeface="Poppins"/>
                </a:rPr>
                <a:t>Confidence Filtering</a:t>
              </a:r>
            </a:p>
          </p:txBody>
        </p:sp>
        <p:sp>
          <p:nvSpPr>
            <p:cNvPr name="TextBox 12" id="12"/>
            <p:cNvSpPr txBox="true"/>
            <p:nvPr/>
          </p:nvSpPr>
          <p:spPr>
            <a:xfrm rot="0">
              <a:off x="0" y="1680907"/>
              <a:ext cx="5957654" cy="4779116"/>
            </a:xfrm>
            <a:prstGeom prst="rect">
              <a:avLst/>
            </a:prstGeom>
          </p:spPr>
          <p:txBody>
            <a:bodyPr anchor="t" rtlCol="false" tIns="0" lIns="0" bIns="0" rIns="0">
              <a:spAutoFit/>
            </a:bodyPr>
            <a:lstStyle/>
            <a:p>
              <a:pPr algn="ctr">
                <a:lnSpc>
                  <a:spcPts val="3679"/>
                </a:lnSpc>
                <a:spcBef>
                  <a:spcPct val="0"/>
                </a:spcBef>
              </a:pPr>
              <a:r>
                <a:rPr lang="en-US" sz="2628">
                  <a:solidFill>
                    <a:srgbClr val="FFFFFF"/>
                  </a:solidFill>
                  <a:latin typeface="Poppins"/>
                  <a:ea typeface="Poppins"/>
                  <a:cs typeface="Poppins"/>
                  <a:sym typeface="Poppins"/>
                </a:rPr>
                <a:t>YOLOv8 only keeps the bounding boxes with high confidence scores (boxes where it’s sure an object is present) and filters out weak or overlapping boxes.</a:t>
              </a:r>
            </a:p>
            <a:p>
              <a:pPr algn="ctr">
                <a:lnSpc>
                  <a:spcPts val="2559"/>
                </a:lnSpc>
                <a:spcBef>
                  <a:spcPct val="0"/>
                </a:spcBef>
              </a:pPr>
            </a:p>
          </p:txBody>
        </p:sp>
      </p:grpSp>
      <p:grpSp>
        <p:nvGrpSpPr>
          <p:cNvPr name="Group 13" id="13"/>
          <p:cNvGrpSpPr/>
          <p:nvPr/>
        </p:nvGrpSpPr>
        <p:grpSpPr>
          <a:xfrm rot="0">
            <a:off x="0" y="9556094"/>
            <a:ext cx="18288000" cy="802823"/>
            <a:chOff x="0" y="0"/>
            <a:chExt cx="4816593" cy="211443"/>
          </a:xfrm>
        </p:grpSpPr>
        <p:sp>
          <p:nvSpPr>
            <p:cNvPr name="Freeform 14" id="14"/>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15" id="15"/>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0" y="9556094"/>
            <a:ext cx="18288000" cy="802823"/>
            <a:chOff x="0" y="0"/>
            <a:chExt cx="4816593" cy="211443"/>
          </a:xfrm>
        </p:grpSpPr>
        <p:sp>
          <p:nvSpPr>
            <p:cNvPr name="Freeform 4" id="4"/>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5" id="5"/>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
        <p:nvSpPr>
          <p:cNvPr name="Freeform 6" id="6"/>
          <p:cNvSpPr/>
          <p:nvPr/>
        </p:nvSpPr>
        <p:spPr>
          <a:xfrm flipH="false" flipV="false" rot="0">
            <a:off x="2190221" y="517938"/>
            <a:ext cx="13907558" cy="8740362"/>
          </a:xfrm>
          <a:custGeom>
            <a:avLst/>
            <a:gdLst/>
            <a:ahLst/>
            <a:cxnLst/>
            <a:rect r="r" b="b" t="t" l="l"/>
            <a:pathLst>
              <a:path h="8740362" w="13907558">
                <a:moveTo>
                  <a:pt x="0" y="0"/>
                </a:moveTo>
                <a:lnTo>
                  <a:pt x="13907558" y="0"/>
                </a:lnTo>
                <a:lnTo>
                  <a:pt x="13907558" y="8740362"/>
                </a:lnTo>
                <a:lnTo>
                  <a:pt x="0" y="8740362"/>
                </a:lnTo>
                <a:lnTo>
                  <a:pt x="0" y="0"/>
                </a:lnTo>
                <a:close/>
              </a:path>
            </a:pathLst>
          </a:custGeom>
          <a:blipFill>
            <a:blip r:embed="rId3"/>
            <a:stretch>
              <a:fillRect l="0" t="-710" r="0" b="-33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Freeform 3" id="3"/>
          <p:cNvSpPr/>
          <p:nvPr/>
        </p:nvSpPr>
        <p:spPr>
          <a:xfrm flipH="false" flipV="false" rot="0">
            <a:off x="-1246792" y="-570255"/>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tretch>
            <a:fillRect/>
          </a:stretch>
        </p:blipFill>
        <p:spPr>
          <a:xfrm rot="0">
            <a:off x="951328" y="1939030"/>
            <a:ext cx="6311835" cy="6408940"/>
          </a:xfrm>
          <a:prstGeom prst="rect">
            <a:avLst/>
          </a:prstGeom>
        </p:spPr>
      </p:pic>
      <p:sp>
        <p:nvSpPr>
          <p:cNvPr name="TextBox 5" id="5"/>
          <p:cNvSpPr txBox="true"/>
          <p:nvPr/>
        </p:nvSpPr>
        <p:spPr>
          <a:xfrm rot="0">
            <a:off x="7562573" y="495868"/>
            <a:ext cx="8529915" cy="1562372"/>
          </a:xfrm>
          <a:prstGeom prst="rect">
            <a:avLst/>
          </a:prstGeom>
        </p:spPr>
        <p:txBody>
          <a:bodyPr anchor="t" rtlCol="false" tIns="0" lIns="0" bIns="0" rIns="0">
            <a:spAutoFit/>
          </a:bodyPr>
          <a:lstStyle/>
          <a:p>
            <a:pPr algn="l">
              <a:lnSpc>
                <a:spcPts val="10341"/>
              </a:lnSpc>
            </a:pPr>
            <a:r>
              <a:rPr lang="en-US" sz="11120" b="true">
                <a:solidFill>
                  <a:srgbClr val="FFFFFF"/>
                </a:solidFill>
                <a:latin typeface="Codec Pro Bold"/>
                <a:ea typeface="Codec Pro Bold"/>
                <a:cs typeface="Codec Pro Bold"/>
                <a:sym typeface="Codec Pro Bold"/>
              </a:rPr>
              <a:t>Evaluation</a:t>
            </a:r>
          </a:p>
        </p:txBody>
      </p:sp>
      <p:sp>
        <p:nvSpPr>
          <p:cNvPr name="TextBox 6" id="6"/>
          <p:cNvSpPr txBox="true"/>
          <p:nvPr/>
        </p:nvSpPr>
        <p:spPr>
          <a:xfrm rot="0">
            <a:off x="7562573" y="2387383"/>
            <a:ext cx="10371805" cy="6453031"/>
          </a:xfrm>
          <a:prstGeom prst="rect">
            <a:avLst/>
          </a:prstGeom>
        </p:spPr>
        <p:txBody>
          <a:bodyPr anchor="t" rtlCol="false" tIns="0" lIns="0" bIns="0" rIns="0">
            <a:spAutoFit/>
          </a:bodyPr>
          <a:lstStyle/>
          <a:p>
            <a:pPr algn="just">
              <a:lnSpc>
                <a:spcPts val="3946"/>
              </a:lnSpc>
            </a:pPr>
            <a:r>
              <a:rPr lang="en-US" sz="2818">
                <a:solidFill>
                  <a:srgbClr val="FFFFFF"/>
                </a:solidFill>
                <a:latin typeface="Poppins"/>
                <a:ea typeface="Poppins"/>
                <a:cs typeface="Poppins"/>
                <a:sym typeface="Poppins"/>
              </a:rPr>
              <a:t> For each box, the model predicts:</a:t>
            </a:r>
          </a:p>
          <a:p>
            <a:pPr algn="just">
              <a:lnSpc>
                <a:spcPts val="3946"/>
              </a:lnSpc>
            </a:pPr>
          </a:p>
          <a:p>
            <a:pPr algn="just" marL="608550" indent="-304275" lvl="1">
              <a:lnSpc>
                <a:spcPts val="3946"/>
              </a:lnSpc>
              <a:buFont typeface="Arial"/>
              <a:buChar char="•"/>
            </a:pPr>
            <a:r>
              <a:rPr lang="en-US" sz="2818">
                <a:solidFill>
                  <a:srgbClr val="FFFFFF"/>
                </a:solidFill>
                <a:latin typeface="Poppins"/>
                <a:ea typeface="Poppins"/>
                <a:cs typeface="Poppins"/>
                <a:sym typeface="Poppins"/>
              </a:rPr>
              <a:t>A confidence score (how likely it is that the box contains an object).</a:t>
            </a:r>
          </a:p>
          <a:p>
            <a:pPr algn="just">
              <a:lnSpc>
                <a:spcPts val="3946"/>
              </a:lnSpc>
            </a:pPr>
          </a:p>
          <a:p>
            <a:pPr algn="just" marL="608550" indent="-304275" lvl="1">
              <a:lnSpc>
                <a:spcPts val="3946"/>
              </a:lnSpc>
              <a:buFont typeface="Arial"/>
              <a:buChar char="•"/>
            </a:pPr>
            <a:r>
              <a:rPr lang="en-US" sz="2818">
                <a:solidFill>
                  <a:srgbClr val="FFFFFF"/>
                </a:solidFill>
                <a:latin typeface="Poppins"/>
                <a:ea typeface="Poppins"/>
                <a:cs typeface="Poppins"/>
                <a:sym typeface="Poppins"/>
              </a:rPr>
              <a:t>Class probabilities (what type of object it is, like a dog, car, etc.).</a:t>
            </a:r>
          </a:p>
          <a:p>
            <a:pPr algn="just">
              <a:lnSpc>
                <a:spcPts val="3946"/>
              </a:lnSpc>
            </a:pPr>
          </a:p>
          <a:p>
            <a:pPr algn="just" marL="608550" indent="-304275" lvl="1">
              <a:lnSpc>
                <a:spcPts val="3946"/>
              </a:lnSpc>
              <a:buFont typeface="Arial"/>
              <a:buChar char="•"/>
            </a:pPr>
            <a:r>
              <a:rPr lang="en-US" sz="2818">
                <a:solidFill>
                  <a:srgbClr val="FFFFFF"/>
                </a:solidFill>
                <a:latin typeface="Poppins"/>
                <a:ea typeface="Poppins"/>
                <a:cs typeface="Poppins"/>
                <a:sym typeface="Poppins"/>
              </a:rPr>
              <a:t>Confidence score = P(Object) * IOU </a:t>
            </a:r>
          </a:p>
          <a:p>
            <a:pPr algn="just">
              <a:lnSpc>
                <a:spcPts val="3946"/>
              </a:lnSpc>
            </a:pPr>
            <a:r>
              <a:rPr lang="en-US" sz="2818">
                <a:solidFill>
                  <a:srgbClr val="FFFFFF"/>
                </a:solidFill>
                <a:latin typeface="Poppins"/>
                <a:ea typeface="Poppins"/>
                <a:cs typeface="Poppins"/>
                <a:sym typeface="Poppins"/>
              </a:rPr>
              <a:t> Where, 1. P(Object) is  probability that an object exists.</a:t>
            </a:r>
          </a:p>
          <a:p>
            <a:pPr algn="just">
              <a:lnSpc>
                <a:spcPts val="3946"/>
              </a:lnSpc>
              <a:spcBef>
                <a:spcPct val="0"/>
              </a:spcBef>
            </a:pPr>
            <a:r>
              <a:rPr lang="en-US" sz="2818">
                <a:solidFill>
                  <a:srgbClr val="FFFFFF"/>
                </a:solidFill>
                <a:latin typeface="Poppins"/>
                <a:ea typeface="Poppins"/>
                <a:cs typeface="Poppins"/>
                <a:sym typeface="Poppins"/>
              </a:rPr>
              <a:t>  2. IoU is the ratio of the area of overlap between the predicted bounding box and the ground truth bounding box to the area of their union.</a:t>
            </a:r>
          </a:p>
        </p:txBody>
      </p:sp>
      <p:grpSp>
        <p:nvGrpSpPr>
          <p:cNvPr name="Group 7" id="7"/>
          <p:cNvGrpSpPr/>
          <p:nvPr/>
        </p:nvGrpSpPr>
        <p:grpSpPr>
          <a:xfrm rot="0">
            <a:off x="0" y="9556094"/>
            <a:ext cx="18288000" cy="802823"/>
            <a:chOff x="0" y="0"/>
            <a:chExt cx="4816593" cy="211443"/>
          </a:xfrm>
        </p:grpSpPr>
        <p:sp>
          <p:nvSpPr>
            <p:cNvPr name="Freeform 8" id="8"/>
            <p:cNvSpPr/>
            <p:nvPr/>
          </p:nvSpPr>
          <p:spPr>
            <a:xfrm flipH="false" flipV="false" rot="0">
              <a:off x="0" y="0"/>
              <a:ext cx="4816592" cy="211443"/>
            </a:xfrm>
            <a:custGeom>
              <a:avLst/>
              <a:gdLst/>
              <a:ahLst/>
              <a:cxnLst/>
              <a:rect r="r" b="b" t="t" l="l"/>
              <a:pathLst>
                <a:path h="211443" w="4816592">
                  <a:moveTo>
                    <a:pt x="0" y="0"/>
                  </a:moveTo>
                  <a:lnTo>
                    <a:pt x="4816592" y="0"/>
                  </a:lnTo>
                  <a:lnTo>
                    <a:pt x="4816592" y="211443"/>
                  </a:lnTo>
                  <a:lnTo>
                    <a:pt x="0" y="211443"/>
                  </a:lnTo>
                  <a:close/>
                </a:path>
              </a:pathLst>
            </a:custGeom>
            <a:solidFill>
              <a:srgbClr val="09B6D5"/>
            </a:solidFill>
          </p:spPr>
        </p:sp>
        <p:sp>
          <p:nvSpPr>
            <p:cNvPr name="TextBox 9" id="9"/>
            <p:cNvSpPr txBox="true"/>
            <p:nvPr/>
          </p:nvSpPr>
          <p:spPr>
            <a:xfrm>
              <a:off x="0" y="-114300"/>
              <a:ext cx="4816593" cy="325743"/>
            </a:xfrm>
            <a:prstGeom prst="rect">
              <a:avLst/>
            </a:prstGeom>
          </p:spPr>
          <p:txBody>
            <a:bodyPr anchor="ctr" rtlCol="false" tIns="50800" lIns="50800" bIns="50800" rIns="50800"/>
            <a:lstStyle/>
            <a:p>
              <a:pPr algn="ctr">
                <a:lnSpc>
                  <a:spcPts val="4001"/>
                </a:lnSpc>
              </a:pPr>
              <a:r>
                <a:rPr lang="en-US" sz="2899">
                  <a:solidFill>
                    <a:srgbClr val="000000"/>
                  </a:solidFill>
                  <a:latin typeface="Codec Pro"/>
                  <a:ea typeface="Codec Pro"/>
                  <a:cs typeface="Codec Pro"/>
                  <a:sym typeface="Codec Pro"/>
                </a:rPr>
                <a:t>Department of CSE(AI), VIIT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595208" y="1152525"/>
            <a:ext cx="10654596"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Applications</a:t>
            </a:r>
          </a:p>
        </p:txBody>
      </p:sp>
      <p:grpSp>
        <p:nvGrpSpPr>
          <p:cNvPr name="Group 4" id="4"/>
          <p:cNvGrpSpPr/>
          <p:nvPr/>
        </p:nvGrpSpPr>
        <p:grpSpPr>
          <a:xfrm rot="0">
            <a:off x="2221962" y="3343910"/>
            <a:ext cx="15037338" cy="5914390"/>
            <a:chOff x="0" y="0"/>
            <a:chExt cx="20049784" cy="7885853"/>
          </a:xfrm>
        </p:grpSpPr>
        <p:sp>
          <p:nvSpPr>
            <p:cNvPr name="TextBox 5" id="5"/>
            <p:cNvSpPr txBox="true"/>
            <p:nvPr/>
          </p:nvSpPr>
          <p:spPr>
            <a:xfrm rot="0">
              <a:off x="0" y="-66675"/>
              <a:ext cx="8460471" cy="7952528"/>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Autonomous Vehicles</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Video Surveillance</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Drones and UAVs</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Medical Imaging</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Retail and Inventory Management</a:t>
              </a:r>
            </a:p>
          </p:txBody>
        </p:sp>
        <p:sp>
          <p:nvSpPr>
            <p:cNvPr name="TextBox 6" id="6"/>
            <p:cNvSpPr txBox="true"/>
            <p:nvPr/>
          </p:nvSpPr>
          <p:spPr>
            <a:xfrm rot="0">
              <a:off x="11450149" y="-66675"/>
              <a:ext cx="8599635" cy="7952528"/>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 Robotics</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Smart Cities</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Sport Analytics</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 Augmented Reality (AR)</a:t>
              </a:r>
            </a:p>
            <a:p>
              <a:pPr algn="l">
                <a:lnSpc>
                  <a:spcPts val="4759"/>
                </a:lnSpc>
              </a:pPr>
            </a:p>
            <a:p>
              <a:pPr algn="l" marL="734059" indent="-367030" lvl="1">
                <a:lnSpc>
                  <a:spcPts val="4759"/>
                </a:lnSpc>
                <a:buFont typeface="Arial"/>
                <a:buChar char="•"/>
              </a:pPr>
              <a:r>
                <a:rPr lang="en-US" sz="3399">
                  <a:solidFill>
                    <a:srgbClr val="FFFFFF"/>
                  </a:solidFill>
                  <a:latin typeface="Canva Sans"/>
                  <a:ea typeface="Canva Sans"/>
                  <a:cs typeface="Canva Sans"/>
                  <a:sym typeface="Canva Sans"/>
                </a:rPr>
                <a:t>Facial Recognition and Emotion Detection</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17060" y="4302440"/>
            <a:ext cx="9253880" cy="1562416"/>
          </a:xfrm>
          <a:prstGeom prst="rect">
            <a:avLst/>
          </a:prstGeom>
        </p:spPr>
        <p:txBody>
          <a:bodyPr anchor="t" rtlCol="false" tIns="0" lIns="0" bIns="0" rIns="0">
            <a:spAutoFit/>
          </a:bodyPr>
          <a:lstStyle/>
          <a:p>
            <a:pPr algn="ctr">
              <a:lnSpc>
                <a:spcPts val="10341"/>
              </a:lnSpc>
            </a:pPr>
            <a:r>
              <a:rPr lang="en-US" b="true" sz="11120">
                <a:solidFill>
                  <a:srgbClr val="FFFFFF"/>
                </a:solidFill>
                <a:latin typeface="Codec Pro Bold"/>
                <a:ea typeface="Codec Pro Bold"/>
                <a:cs typeface="Codec Pro Bold"/>
                <a:sym typeface="Codec Pro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DAGS_R1kpvE</dc:identifier>
  <dcterms:modified xsi:type="dcterms:W3CDTF">2011-08-01T06:04:30Z</dcterms:modified>
  <cp:revision>1</cp:revision>
  <dc:title>Purple Futuristic Modern Artificial Intelligence Project Presentation</dc:title>
</cp:coreProperties>
</file>